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70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1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4D082-7B06-4B64-8B06-D786F29C59F4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5E6E0-3D85-4CC2-8836-99F1B0C6D6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6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E6E0-3D85-4CC2-8836-99F1B0C6D6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0" y="4610100"/>
            <a:ext cx="1061167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8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8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409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1758" y="4104103"/>
            <a:ext cx="553657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Pakistan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averaged 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Food Panda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Cheetay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360" y="4138246"/>
            <a:ext cx="52541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Workflow using Reinforcement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4348" y="4104103"/>
            <a:ext cx="4964706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in specific cities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  <a:endParaRPr lang="en-US" sz="2800" dirty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434825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108647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515" y="800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0193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14500"/>
            <a:ext cx="11353800" cy="8402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Verdana" panose="020B0604030504040204" pitchFamily="34" charset="0"/>
                <a:ea typeface="Verdana" panose="020B0604030504040204" pitchFamily="34" charset="0"/>
              </a:rPr>
              <a:t>Total Businesses</a:t>
            </a:r>
            <a:endParaRPr lang="en-US" sz="6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29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Verdana" panose="020B0604030504040204" pitchFamily="34" charset="0"/>
                <a:ea typeface="Verdana" panose="020B0604030504040204" pitchFamily="34" charset="0"/>
              </a:rPr>
              <a:t>Languages</a:t>
            </a:r>
            <a:r>
              <a:rPr lang="en-US" sz="6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6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 </a:t>
            </a:r>
            <a:r>
              <a:rPr lang="en-US" sz="6000" dirty="0" smtClean="0">
                <a:latin typeface="Verdana" panose="020B0604030504040204" pitchFamily="34" charset="0"/>
                <a:ea typeface="Verdana" panose="020B0604030504040204" pitchFamily="34" charset="0"/>
              </a:rPr>
              <a:t>Reviews</a:t>
            </a:r>
            <a:endParaRPr lang="en-US" sz="6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400300"/>
            <a:ext cx="1187011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17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Verdana" panose="020B0604030504040204" pitchFamily="34" charset="0"/>
                <a:ea typeface="Verdana" panose="020B0604030504040204" pitchFamily="34" charset="0"/>
              </a:rPr>
              <a:t>Emoticons in Dataset</a:t>
            </a:r>
            <a:endParaRPr lang="en-US" sz="6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247900"/>
            <a:ext cx="8915400" cy="68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973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2" y="2400300"/>
            <a:ext cx="9076022" cy="640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397369"/>
            <a:ext cx="9296400" cy="64038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8001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Verdana" panose="020B0604030504040204" pitchFamily="34" charset="0"/>
                <a:ea typeface="Verdana" panose="020B0604030504040204" pitchFamily="34" charset="0"/>
              </a:rPr>
              <a:t>BERT Model Evaluation</a:t>
            </a:r>
            <a:endParaRPr lang="en-US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9035725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IMDB Dataset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751207" y="9032794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Testing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17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2036" y="5981700"/>
            <a:ext cx="5127363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to </a:t>
            </a:r>
            <a:r>
              <a:rPr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We hope you learned  something new.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935486" y="5954561"/>
            <a:ext cx="736661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rgbClr val="FEFFFD"/>
                </a:solidFill>
                <a:latin typeface="Verdana"/>
                <a:cs typeface="Verdana"/>
              </a:rPr>
              <a:t>Team Members: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Ibad Ahmad – SP18-BCS-159 (Group Leader)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5485" y="396631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48932" y="572483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35486" y="879270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35486" y="4100224"/>
            <a:ext cx="6261710" cy="1415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Verdana"/>
                <a:cs typeface="Verdana"/>
              </a:rPr>
              <a:t>Supervisor: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538" y="788792"/>
            <a:ext cx="8839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300" dirty="0" smtClean="0">
                <a:solidFill>
                  <a:srgbClr val="FEFFFD"/>
                </a:solidFill>
                <a:latin typeface="Verdana"/>
                <a:cs typeface="Verdana"/>
              </a:rPr>
              <a:t>Final Year Project -1</a:t>
            </a:r>
            <a:endParaRPr sz="5400" spc="3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8933" y="7293939"/>
            <a:ext cx="7099910" cy="1058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lang="en-US" sz="2400" dirty="0">
              <a:latin typeface="Verdana"/>
              <a:cs typeface="Verdana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561981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84642" y="5858735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398" y="3441501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6399" y="441624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05583" y="537210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705582" y="630891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705581" y="7231939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601979" y="3536028"/>
            <a:ext cx="6261710" cy="44242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background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 Different Domains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Recommendation System?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included in RS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760" y="1370517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12801600" y="1"/>
            <a:ext cx="5473337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804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user feedbacks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between reviews and ratings</a:t>
            </a:r>
          </a:p>
          <a:p>
            <a:pPr marL="812800" marR="5080" lvl="1" indent="-3429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71700"/>
            <a:ext cx="8888819" cy="5867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9104" y="2705100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dirty="0">
              <a:solidFill>
                <a:srgbClr val="0F0F0F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25200" y="5219700"/>
            <a:ext cx="5395595" cy="2950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F0F0F"/>
                </a:solidFill>
                <a:latin typeface="Verdana"/>
                <a:cs typeface="Verdana"/>
              </a:rPr>
              <a:t>As of </a:t>
            </a:r>
            <a:r>
              <a:rPr sz="3000" dirty="0" smtClean="0">
                <a:solidFill>
                  <a:srgbClr val="0F0F0F"/>
                </a:solidFill>
                <a:latin typeface="Verdana"/>
                <a:cs typeface="Verdana"/>
              </a:rPr>
              <a:t>January 2</a:t>
            </a:r>
            <a:r>
              <a:rPr lang="en-US" sz="3000" dirty="0" smtClean="0">
                <a:solidFill>
                  <a:srgbClr val="0F0F0F"/>
                </a:solidFill>
                <a:latin typeface="Verdana"/>
                <a:cs typeface="Verdana"/>
              </a:rPr>
              <a:t>020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Based Trust Ratio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 by day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  <p:pic>
        <p:nvPicPr>
          <p:cNvPr id="1028" name="Picture 4" descr="Local Consumer Review Survey: How Customer Reviews Affect Behav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945379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577" y="2148713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Objectives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012577" y="4624666"/>
            <a:ext cx="6180040" cy="2936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Goal to achieve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98" y="2184076"/>
            <a:ext cx="8545996" cy="5486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1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2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3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4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5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8806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on the basis of feedback from group of people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of Review i.e. emoticons and emoji's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System’s intelligent ratings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updated user feedback into account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Businesses in single platform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524" y="3712560"/>
            <a:ext cx="5333751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spc="-40" dirty="0">
                <a:solidFill>
                  <a:schemeClr val="bg1"/>
                </a:solidFill>
              </a:rPr>
              <a:t>System Objectives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Pre-Decided Locations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628721"/>
            <a:ext cx="3374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Review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871578"/>
            <a:ext cx="398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3755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and Bookings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000" y="3616069"/>
            <a:ext cx="6781800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7023100" cy="33277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8000" spc="-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200" spc="-23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Similar Online RS based services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80518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  <a:endParaRPr sz="2600" dirty="0">
              <a:solidFill>
                <a:schemeClr val="bg1"/>
              </a:solidFill>
              <a:latin typeface="Roboto"/>
              <a:cs typeface="Roboto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Yelp</a:t>
            </a:r>
            <a:r>
              <a:rPr lang="en-US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8051800" cy="1631857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  <a:endParaRPr sz="2600" dirty="0">
              <a:latin typeface="Roboto"/>
              <a:cs typeface="Roboto"/>
            </a:endParaRPr>
          </a:p>
          <a:p>
            <a:pPr marL="12700" marR="5080"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</a:t>
            </a:r>
            <a:r>
              <a:rPr lang="en-US" sz="2000" dirty="0" smtClean="0">
                <a:solidFill>
                  <a:schemeClr val="bg1"/>
                </a:solidFill>
              </a:rPr>
              <a:t>offers </a:t>
            </a:r>
            <a:r>
              <a:rPr lang="en-US" sz="2000" dirty="0">
                <a:solidFill>
                  <a:schemeClr val="bg1"/>
                </a:solidFill>
              </a:rPr>
              <a:t>online hotel reservations and bookings for transportation, lodging, travel experiences, and </a:t>
            </a:r>
            <a:r>
              <a:rPr lang="en-US" sz="2000" dirty="0" smtClean="0">
                <a:solidFill>
                  <a:schemeClr val="bg1"/>
                </a:solidFill>
              </a:rPr>
              <a:t>restaurants.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8051800" cy="1693412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</a:p>
          <a:p>
            <a:pPr marL="12700">
              <a:spcBef>
                <a:spcPts val="1805"/>
              </a:spcBef>
            </a:pPr>
            <a:r>
              <a:rPr lang="en-US" dirty="0">
                <a:solidFill>
                  <a:schemeClr val="bg1"/>
                </a:solidFill>
              </a:rPr>
              <a:t>Urban spoon was a restaurant information and recommendation service founded in 2006 by former </a:t>
            </a:r>
            <a:r>
              <a:rPr lang="en-US" dirty="0" smtClean="0">
                <a:solidFill>
                  <a:schemeClr val="bg1"/>
                </a:solidFill>
              </a:rPr>
              <a:t>Mobster </a:t>
            </a:r>
            <a:r>
              <a:rPr lang="en-US" dirty="0">
                <a:solidFill>
                  <a:schemeClr val="bg1"/>
                </a:solidFill>
              </a:rPr>
              <a:t>employees that offered its services in North America and parts of English-speaking Australasia and Europe. 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370</Words>
  <Application>Microsoft Office PowerPoint</Application>
  <PresentationFormat>Custom</PresentationFormat>
  <Paragraphs>94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Roboto</vt:lpstr>
      <vt:lpstr>RobotoRegular</vt:lpstr>
      <vt:lpstr>Times New Roman</vt:lpstr>
      <vt:lpstr>Verdana</vt:lpstr>
      <vt:lpstr>Office Theme</vt:lpstr>
      <vt:lpstr>PowerPoint Presentation</vt:lpstr>
      <vt:lpstr>CS-28</vt:lpstr>
      <vt:lpstr>PowerPoint Presentation</vt:lpstr>
      <vt:lpstr>Problem Statements</vt:lpstr>
      <vt:lpstr>Importance of Online Reviews in Digital World</vt:lpstr>
      <vt:lpstr>System Objectives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150</cp:revision>
  <dcterms:created xsi:type="dcterms:W3CDTF">2021-06-10T10:31:37Z</dcterms:created>
  <dcterms:modified xsi:type="dcterms:W3CDTF">2021-06-13T10:51:19Z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